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B4A68-3CFE-8E7F-EB5B-60FD3F96B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23F480-C13B-D50B-F8B4-7C0868DCD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3EB77-04E2-A1F7-BAF0-D448AED14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704D1-1A6F-783C-B1F7-4719BB8C3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E2AB5-9450-6924-F1F2-06F312B95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81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A2BC7-FB82-CC56-0236-22407D3D5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9586-6AC0-9A1B-7F39-7018C6EBE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CEB2F-CDE8-018B-D13D-A248A175C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CDEE3-C1D5-3A54-3B21-079BD664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BA285-B1C4-F740-D649-636B9530F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49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4AA5C-E27B-9887-5913-B1F727B67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28896-C76A-0674-8DE9-941F55D2C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00F09-80CE-4CF5-5852-9EB71AF8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2A3F6-B1EC-D3A5-E7BF-87EED9F1D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DF5CB-7F23-9B2D-A8CC-532208786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22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45CC6-A230-451E-F034-D2A7052F8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F5284-9DAB-CAFC-CA1D-F6BA90CB30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9DBDF-F17E-3EEA-4515-23A42AF54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8F60D-B878-30E8-822A-C55FE78B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750FBA-3B25-6FB0-39F2-E648C59FA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1BC54E-EA64-CAAA-00BE-5AB633D6D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05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473E-6650-27CC-1962-8BC24577A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887F6-AAE8-B6EE-7148-3593398D8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AA0C54-5088-5B93-BC0B-F897B858C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383DB0-D438-2A00-0BC5-03BB12FC9F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1FD36B-6A3F-E265-316E-422809AAA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D3249-BC64-16FB-AE22-2683E34C3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D79A80-749B-A8F7-C244-8F71303AA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7B5198-140C-F533-2C11-9A44F7EA7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94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61D66-E12E-3812-7480-A7647ED3D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F59C56-C890-DDC5-E25A-D7473912D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C337FC-355A-35E1-24DA-109346068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97D76-D03C-6DE8-E9A6-30F412BD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4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082B6-CBB1-40EA-C99C-059608D13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4AF13D-9CBB-294E-F5C1-8B2A1472C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811736-DFC5-FBCD-3D2C-FDFE751D4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58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91C70-5A27-915C-C239-D25C90244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039F-A6CD-B47E-F4A2-B9F366067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FBBF4-AEB1-238E-0B6F-EE139E666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4E3-EEB4-CB0F-18DF-35C81068F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4DC7DF-DD4E-9074-F367-B7CD28857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89396-0508-5E1B-2969-2383DF75E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98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8F7DD-C7F9-CE80-3F8C-F849D3FF2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1ED504-CC7B-C2AE-DF41-9DAD102A49E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6021F-A47E-EF9F-ABC7-7C3B1C5DD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95E42-C0D9-4ABF-38C2-6DBBFB7D3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B0348-F60C-4E4B-2AC1-757616E3F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2AFF4D-4927-D297-1F79-1906F22C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89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29AED-89CF-F544-2677-DBEB1CFC8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353D13-FC4C-B70B-4480-B78C91CE51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2F065-0695-820F-5CBE-428490E40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03775-FD91-BE57-87D2-36C4B84B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D13DA-FDDB-7B1F-55E5-55E7C7C1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11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7D749E-E3FB-7697-8E86-E79B4E7EB0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C40C78-2028-2AB1-A7AB-9616E111F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C4F68-56FB-8022-F6B3-CD047593E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93CFB-CD75-A5BE-7095-8F756F138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3E283-0711-BFDB-B1A8-F41DA9AB5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5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6DA02E-B777-17BA-144C-23D1D0250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20EF7-E7AF-BE78-C43A-4E6D81D9B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2D7CC-A888-2142-4661-849483071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4CD5B9-CF0F-A043-AA4E-3621117C5F06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0502A-E9C6-9E6E-C6F6-B5ED69A854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022C8-3590-9465-670C-57FC6F46DE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7DE4F7-DDA0-E646-B271-4D98834A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7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964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lhouette Wedding Cake Topper by Inketch – inketch">
            <a:extLst>
              <a:ext uri="{FF2B5EF4-FFF2-40B4-BE49-F238E27FC236}">
                <a16:creationId xmlns:a16="http://schemas.microsoft.com/office/drawing/2014/main" id="{685D8914-9F1D-C779-47AF-F98CE16B0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897" y="2248516"/>
            <a:ext cx="4317360" cy="4318653"/>
          </a:xfrm>
          <a:prstGeom prst="flowChartDocumen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40E9152-CFD5-4C7A-D669-DCE190814B85}"/>
              </a:ext>
            </a:extLst>
          </p:cNvPr>
          <p:cNvSpPr txBox="1"/>
          <p:nvPr/>
        </p:nvSpPr>
        <p:spPr>
          <a:xfrm>
            <a:off x="530354" y="385993"/>
            <a:ext cx="800209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6000" dirty="0">
                <a:latin typeface="Gadugi" panose="020B0502040204020203" pitchFamily="34" charset="0"/>
                <a:ea typeface="Gadugi" panose="020B0502040204020203" pitchFamily="34" charset="0"/>
              </a:rPr>
              <a:t>Marriage &amp; Divorce</a:t>
            </a:r>
          </a:p>
          <a:p>
            <a:pPr algn="l"/>
            <a:r>
              <a:rPr lang="en-US" sz="3200" i="1" dirty="0">
                <a:latin typeface="Gadugi" panose="020B0502040204020203" pitchFamily="34" charset="0"/>
                <a:ea typeface="Gadugi" panose="020B0502040204020203" pitchFamily="34" charset="0"/>
              </a:rPr>
              <a:t>Matthew 19:1-9</a:t>
            </a:r>
          </a:p>
        </p:txBody>
      </p:sp>
    </p:spTree>
    <p:extLst>
      <p:ext uri="{BB962C8B-B14F-4D97-AF65-F5344CB8AC3E}">
        <p14:creationId xmlns:p14="http://schemas.microsoft.com/office/powerpoint/2010/main" val="2803625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lhouette Wedding Cake Topper by Inketch – inketch">
            <a:extLst>
              <a:ext uri="{FF2B5EF4-FFF2-40B4-BE49-F238E27FC236}">
                <a16:creationId xmlns:a16="http://schemas.microsoft.com/office/drawing/2014/main" id="{685D8914-9F1D-C779-47AF-F98CE16B0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" y="4045947"/>
            <a:ext cx="2817526" cy="2818370"/>
          </a:xfrm>
          <a:prstGeom prst="snipRoundRect">
            <a:avLst>
              <a:gd name="adj1" fmla="val 7757"/>
              <a:gd name="adj2" fmla="val 42873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4AC20F-3D7E-EADF-842C-81CAA68811C2}"/>
              </a:ext>
            </a:extLst>
          </p:cNvPr>
          <p:cNvSpPr txBox="1"/>
          <p:nvPr/>
        </p:nvSpPr>
        <p:spPr>
          <a:xfrm>
            <a:off x="589928" y="392244"/>
            <a:ext cx="80020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b="1" dirty="0">
                <a:latin typeface="Gadugi" panose="020B0502040204020203" pitchFamily="34" charset="0"/>
                <a:ea typeface="Gadugi" panose="020B0502040204020203" pitchFamily="34" charset="0"/>
              </a:rPr>
              <a:t>Walkthrough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24FBC9-2571-05BA-1C94-83603514CCEE}"/>
              </a:ext>
            </a:extLst>
          </p:cNvPr>
          <p:cNvSpPr txBox="1"/>
          <p:nvPr/>
        </p:nvSpPr>
        <p:spPr>
          <a:xfrm>
            <a:off x="551973" y="1407907"/>
            <a:ext cx="82937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The motive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Have you not read?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But why? (Ex. 21:26f, </a:t>
            </a:r>
            <a:r>
              <a:rPr lang="en-US" sz="4000" dirty="0" err="1">
                <a:latin typeface="Gadugi" panose="020B0502040204020203" pitchFamily="34" charset="0"/>
                <a:ea typeface="Gadugi" panose="020B0502040204020203" pitchFamily="34" charset="0"/>
              </a:rPr>
              <a:t>Deut</a:t>
            </a: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 24:1ff)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Reality and exception (v9)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76C32E-EF1C-228F-0B46-74F46232CFBA}"/>
              </a:ext>
            </a:extLst>
          </p:cNvPr>
          <p:cNvSpPr txBox="1"/>
          <p:nvPr/>
        </p:nvSpPr>
        <p:spPr>
          <a:xfrm>
            <a:off x="3484875" y="4063715"/>
            <a:ext cx="43861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u="sng" dirty="0">
                <a:latin typeface="Gadugi" panose="020B0502040204020203" pitchFamily="34" charset="0"/>
                <a:ea typeface="Gadugi" panose="020B0502040204020203" pitchFamily="34" charset="0"/>
              </a:rPr>
              <a:t>Cultural application:</a:t>
            </a:r>
          </a:p>
          <a:p>
            <a:pPr algn="l"/>
            <a:r>
              <a:rPr lang="en-US" sz="4000" i="1" dirty="0">
                <a:latin typeface="Gadugi" panose="020B0502040204020203" pitchFamily="34" charset="0"/>
                <a:ea typeface="Gadugi" panose="020B0502040204020203" pitchFamily="34" charset="0"/>
              </a:rPr>
              <a:t>-gender</a:t>
            </a:r>
          </a:p>
          <a:p>
            <a:pPr algn="l"/>
            <a:r>
              <a:rPr lang="en-US" sz="4000" i="1" dirty="0">
                <a:latin typeface="Gadugi" panose="020B0502040204020203" pitchFamily="34" charset="0"/>
                <a:ea typeface="Gadugi" panose="020B0502040204020203" pitchFamily="34" charset="0"/>
              </a:rPr>
              <a:t>-divorce process</a:t>
            </a:r>
          </a:p>
        </p:txBody>
      </p:sp>
    </p:spTree>
    <p:extLst>
      <p:ext uri="{BB962C8B-B14F-4D97-AF65-F5344CB8AC3E}">
        <p14:creationId xmlns:p14="http://schemas.microsoft.com/office/powerpoint/2010/main" val="119774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lhouette Wedding Cake Topper by Inketch – inketch">
            <a:extLst>
              <a:ext uri="{FF2B5EF4-FFF2-40B4-BE49-F238E27FC236}">
                <a16:creationId xmlns:a16="http://schemas.microsoft.com/office/drawing/2014/main" id="{685D8914-9F1D-C779-47AF-F98CE16B0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" y="4996545"/>
            <a:ext cx="1867213" cy="1867772"/>
          </a:xfrm>
          <a:prstGeom prst="snipRoundRect">
            <a:avLst>
              <a:gd name="adj1" fmla="val 7757"/>
              <a:gd name="adj2" fmla="val 42873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4AC20F-3D7E-EADF-842C-81CAA68811C2}"/>
              </a:ext>
            </a:extLst>
          </p:cNvPr>
          <p:cNvSpPr txBox="1"/>
          <p:nvPr/>
        </p:nvSpPr>
        <p:spPr>
          <a:xfrm>
            <a:off x="589928" y="392244"/>
            <a:ext cx="80020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>
                <a:latin typeface="Gadugi" panose="020B0502040204020203" pitchFamily="34" charset="0"/>
                <a:ea typeface="Gadugi" panose="020B0502040204020203" pitchFamily="34" charset="0"/>
              </a:rPr>
              <a:t>What if there wasn’t fornication until </a:t>
            </a:r>
            <a:r>
              <a:rPr lang="en-US" sz="4400" b="1" u="sng" dirty="0">
                <a:latin typeface="Gadugi" panose="020B0502040204020203" pitchFamily="34" charset="0"/>
                <a:ea typeface="Gadugi" panose="020B0502040204020203" pitchFamily="34" charset="0"/>
              </a:rPr>
              <a:t>after</a:t>
            </a:r>
            <a:r>
              <a:rPr lang="en-US" sz="4400" b="1" dirty="0">
                <a:latin typeface="Gadugi" panose="020B0502040204020203" pitchFamily="34" charset="0"/>
                <a:ea typeface="Gadugi" panose="020B0502040204020203" pitchFamily="34" charset="0"/>
              </a:rPr>
              <a:t> the divorce?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24FBC9-2571-05BA-1C94-83603514CCEE}"/>
              </a:ext>
            </a:extLst>
          </p:cNvPr>
          <p:cNvSpPr txBox="1"/>
          <p:nvPr/>
        </p:nvSpPr>
        <p:spPr>
          <a:xfrm>
            <a:off x="589928" y="2515902"/>
            <a:ext cx="8293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Jesus did not give an exception for “later” he answered the question about the cause/reason.</a:t>
            </a:r>
          </a:p>
        </p:txBody>
      </p:sp>
    </p:spTree>
    <p:extLst>
      <p:ext uri="{BB962C8B-B14F-4D97-AF65-F5344CB8AC3E}">
        <p14:creationId xmlns:p14="http://schemas.microsoft.com/office/powerpoint/2010/main" val="214915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lhouette Wedding Cake Topper by Inketch – inketch">
            <a:extLst>
              <a:ext uri="{FF2B5EF4-FFF2-40B4-BE49-F238E27FC236}">
                <a16:creationId xmlns:a16="http://schemas.microsoft.com/office/drawing/2014/main" id="{685D8914-9F1D-C779-47AF-F98CE16B0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" y="4996545"/>
            <a:ext cx="1867213" cy="1867772"/>
          </a:xfrm>
          <a:prstGeom prst="snipRoundRect">
            <a:avLst>
              <a:gd name="adj1" fmla="val 7757"/>
              <a:gd name="adj2" fmla="val 42873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4AC20F-3D7E-EADF-842C-81CAA68811C2}"/>
              </a:ext>
            </a:extLst>
          </p:cNvPr>
          <p:cNvSpPr txBox="1"/>
          <p:nvPr/>
        </p:nvSpPr>
        <p:spPr>
          <a:xfrm>
            <a:off x="589928" y="392244"/>
            <a:ext cx="80020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>
                <a:latin typeface="Gadugi" panose="020B0502040204020203" pitchFamily="34" charset="0"/>
                <a:ea typeface="Gadugi" panose="020B0502040204020203" pitchFamily="34" charset="0"/>
              </a:rPr>
              <a:t>What about if there is abuse? Drugs? </a:t>
            </a:r>
            <a:r>
              <a:rPr lang="en-US" sz="4400" b="1" dirty="0" err="1">
                <a:latin typeface="Gadugi" panose="020B0502040204020203" pitchFamily="34" charset="0"/>
                <a:ea typeface="Gadugi" panose="020B0502040204020203" pitchFamily="34" charset="0"/>
              </a:rPr>
              <a:t>Inprisonment</a:t>
            </a:r>
            <a:r>
              <a:rPr lang="en-US" sz="4400" b="1" dirty="0">
                <a:latin typeface="Gadugi" panose="020B0502040204020203" pitchFamily="34" charset="0"/>
                <a:ea typeface="Gadugi" panose="020B0502040204020203" pitchFamily="34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24FBC9-2571-05BA-1C94-83603514CCEE}"/>
              </a:ext>
            </a:extLst>
          </p:cNvPr>
          <p:cNvSpPr txBox="1"/>
          <p:nvPr/>
        </p:nvSpPr>
        <p:spPr>
          <a:xfrm>
            <a:off x="589928" y="2038848"/>
            <a:ext cx="8293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Jesus does not address any other sin or failure of men and women to obey His words.</a:t>
            </a:r>
          </a:p>
        </p:txBody>
      </p:sp>
    </p:spTree>
    <p:extLst>
      <p:ext uri="{BB962C8B-B14F-4D97-AF65-F5344CB8AC3E}">
        <p14:creationId xmlns:p14="http://schemas.microsoft.com/office/powerpoint/2010/main" val="201601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lhouette Wedding Cake Topper by Inketch – inketch">
            <a:extLst>
              <a:ext uri="{FF2B5EF4-FFF2-40B4-BE49-F238E27FC236}">
                <a16:creationId xmlns:a16="http://schemas.microsoft.com/office/drawing/2014/main" id="{685D8914-9F1D-C779-47AF-F98CE16B0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" y="4996545"/>
            <a:ext cx="1867213" cy="1867772"/>
          </a:xfrm>
          <a:prstGeom prst="snipRoundRect">
            <a:avLst>
              <a:gd name="adj1" fmla="val 7757"/>
              <a:gd name="adj2" fmla="val 42873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4AC20F-3D7E-EADF-842C-81CAA68811C2}"/>
              </a:ext>
            </a:extLst>
          </p:cNvPr>
          <p:cNvSpPr txBox="1"/>
          <p:nvPr/>
        </p:nvSpPr>
        <p:spPr>
          <a:xfrm>
            <a:off x="589928" y="392244"/>
            <a:ext cx="8002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>
                <a:latin typeface="Gadugi" panose="020B0502040204020203" pitchFamily="34" charset="0"/>
                <a:ea typeface="Gadugi" panose="020B0502040204020203" pitchFamily="34" charset="0"/>
              </a:rPr>
              <a:t>Who, then, can get married?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24FBC9-2571-05BA-1C94-83603514CCEE}"/>
              </a:ext>
            </a:extLst>
          </p:cNvPr>
          <p:cNvSpPr txBox="1"/>
          <p:nvPr/>
        </p:nvSpPr>
        <p:spPr>
          <a:xfrm>
            <a:off x="589928" y="1221986"/>
            <a:ext cx="82937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Only 3: the never married, the innocent spouse, the widow.  (Rom. 7:1-4, cf. Mark 6:18, 1 Cor 7:39-40)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4000" dirty="0"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35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lhouette Wedding Cake Topper by Inketch – inketch">
            <a:extLst>
              <a:ext uri="{FF2B5EF4-FFF2-40B4-BE49-F238E27FC236}">
                <a16:creationId xmlns:a16="http://schemas.microsoft.com/office/drawing/2014/main" id="{685D8914-9F1D-C779-47AF-F98CE16B0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" y="4996545"/>
            <a:ext cx="1867213" cy="1867772"/>
          </a:xfrm>
          <a:prstGeom prst="snipRoundRect">
            <a:avLst>
              <a:gd name="adj1" fmla="val 7757"/>
              <a:gd name="adj2" fmla="val 42873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4AC20F-3D7E-EADF-842C-81CAA68811C2}"/>
              </a:ext>
            </a:extLst>
          </p:cNvPr>
          <p:cNvSpPr txBox="1"/>
          <p:nvPr/>
        </p:nvSpPr>
        <p:spPr>
          <a:xfrm>
            <a:off x="589928" y="392244"/>
            <a:ext cx="8002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>
                <a:latin typeface="Gadugi" panose="020B0502040204020203" pitchFamily="34" charset="0"/>
                <a:ea typeface="Gadugi" panose="020B0502040204020203" pitchFamily="34" charset="0"/>
              </a:rPr>
              <a:t>What if the damage is done?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24FBC9-2571-05BA-1C94-83603514CCEE}"/>
              </a:ext>
            </a:extLst>
          </p:cNvPr>
          <p:cNvSpPr txBox="1"/>
          <p:nvPr/>
        </p:nvSpPr>
        <p:spPr>
          <a:xfrm>
            <a:off x="589928" y="1221986"/>
            <a:ext cx="82937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The Lord hates divorce, but He doesn’t hate you. Two choices: get reconciled or remain unmarried. (1 Cor. 7:10-11)</a:t>
            </a:r>
          </a:p>
        </p:txBody>
      </p:sp>
    </p:spTree>
    <p:extLst>
      <p:ext uri="{BB962C8B-B14F-4D97-AF65-F5344CB8AC3E}">
        <p14:creationId xmlns:p14="http://schemas.microsoft.com/office/powerpoint/2010/main" val="304897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lhouette Wedding Cake Topper by Inketch – inketch">
            <a:extLst>
              <a:ext uri="{FF2B5EF4-FFF2-40B4-BE49-F238E27FC236}">
                <a16:creationId xmlns:a16="http://schemas.microsoft.com/office/drawing/2014/main" id="{685D8914-9F1D-C779-47AF-F98CE16B0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" y="4996545"/>
            <a:ext cx="1867213" cy="1867772"/>
          </a:xfrm>
          <a:prstGeom prst="snipRoundRect">
            <a:avLst>
              <a:gd name="adj1" fmla="val 7757"/>
              <a:gd name="adj2" fmla="val 42873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4AC20F-3D7E-EADF-842C-81CAA68811C2}"/>
              </a:ext>
            </a:extLst>
          </p:cNvPr>
          <p:cNvSpPr txBox="1"/>
          <p:nvPr/>
        </p:nvSpPr>
        <p:spPr>
          <a:xfrm>
            <a:off x="589928" y="392244"/>
            <a:ext cx="80020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>
                <a:latin typeface="Gadugi" panose="020B0502040204020203" pitchFamily="34" charset="0"/>
                <a:ea typeface="Gadugi" panose="020B0502040204020203" pitchFamily="34" charset="0"/>
              </a:rPr>
              <a:t>What if they weren’t a Christian when it occurred?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24FBC9-2571-05BA-1C94-83603514CCEE}"/>
              </a:ext>
            </a:extLst>
          </p:cNvPr>
          <p:cNvSpPr txBox="1"/>
          <p:nvPr/>
        </p:nvSpPr>
        <p:spPr>
          <a:xfrm>
            <a:off x="551973" y="1974118"/>
            <a:ext cx="8293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Every sin </a:t>
            </a:r>
            <a:r>
              <a:rPr lang="en-US" sz="4000" i="1" u="sng" dirty="0">
                <a:latin typeface="Gadugi" panose="020B0502040204020203" pitchFamily="34" charset="0"/>
                <a:ea typeface="Gadugi" panose="020B0502040204020203" pitchFamily="34" charset="0"/>
              </a:rPr>
              <a:t>is a sin</a:t>
            </a: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 to mankind; this is not an exception (1 Cor. 6:9-11)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What about “gay” marriage?</a:t>
            </a:r>
          </a:p>
        </p:txBody>
      </p:sp>
    </p:spTree>
    <p:extLst>
      <p:ext uri="{BB962C8B-B14F-4D97-AF65-F5344CB8AC3E}">
        <p14:creationId xmlns:p14="http://schemas.microsoft.com/office/powerpoint/2010/main" val="53985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ilhouette Wedding Cake Topper by Inketch – inketch">
            <a:extLst>
              <a:ext uri="{FF2B5EF4-FFF2-40B4-BE49-F238E27FC236}">
                <a16:creationId xmlns:a16="http://schemas.microsoft.com/office/drawing/2014/main" id="{685D8914-9F1D-C779-47AF-F98CE16B0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" y="4996545"/>
            <a:ext cx="1867213" cy="1867772"/>
          </a:xfrm>
          <a:prstGeom prst="snipRoundRect">
            <a:avLst>
              <a:gd name="adj1" fmla="val 7757"/>
              <a:gd name="adj2" fmla="val 42873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4AC20F-3D7E-EADF-842C-81CAA68811C2}"/>
              </a:ext>
            </a:extLst>
          </p:cNvPr>
          <p:cNvSpPr txBox="1"/>
          <p:nvPr/>
        </p:nvSpPr>
        <p:spPr>
          <a:xfrm>
            <a:off x="589928" y="392244"/>
            <a:ext cx="8002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>
                <a:latin typeface="Gadugi" panose="020B0502040204020203" pitchFamily="34" charset="0"/>
                <a:ea typeface="Gadugi" panose="020B0502040204020203" pitchFamily="34" charset="0"/>
              </a:rPr>
              <a:t>What does it </a:t>
            </a:r>
            <a:r>
              <a:rPr lang="en-US" sz="4400" b="1" i="1" dirty="0">
                <a:latin typeface="Gadugi" panose="020B0502040204020203" pitchFamily="34" charset="0"/>
                <a:ea typeface="Gadugi" panose="020B0502040204020203" pitchFamily="34" charset="0"/>
              </a:rPr>
              <a:t>really</a:t>
            </a:r>
            <a:r>
              <a:rPr lang="en-US" sz="4400" b="1" dirty="0">
                <a:latin typeface="Gadugi" panose="020B0502040204020203" pitchFamily="34" charset="0"/>
                <a:ea typeface="Gadugi" panose="020B0502040204020203" pitchFamily="34" charset="0"/>
              </a:rPr>
              <a:t> matter?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24FBC9-2571-05BA-1C94-83603514CCEE}"/>
              </a:ext>
            </a:extLst>
          </p:cNvPr>
          <p:cNvSpPr txBox="1"/>
          <p:nvPr/>
        </p:nvSpPr>
        <p:spPr>
          <a:xfrm>
            <a:off x="589928" y="1264273"/>
            <a:ext cx="82937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Do not keep company with the sexually immoral </a:t>
            </a:r>
            <a:r>
              <a:rPr lang="en-US" sz="4000" i="1" dirty="0">
                <a:latin typeface="Gadugi" panose="020B0502040204020203" pitchFamily="34" charset="0"/>
                <a:ea typeface="Gadugi" panose="020B0502040204020203" pitchFamily="34" charset="0"/>
              </a:rPr>
              <a:t>(1 Cor. 5:9, cf. Ezra 9-10, Lk. 18:29-30)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latin typeface="Gadugi" panose="020B0502040204020203" pitchFamily="34" charset="0"/>
                <a:ea typeface="Gadugi" panose="020B0502040204020203" pitchFamily="34" charset="0"/>
              </a:rPr>
              <a:t>Isn’t this unrealistic? </a:t>
            </a:r>
            <a:r>
              <a:rPr lang="en-US" sz="4000" i="1" dirty="0">
                <a:latin typeface="Gadugi" panose="020B0502040204020203" pitchFamily="34" charset="0"/>
                <a:ea typeface="Gadugi" panose="020B0502040204020203" pitchFamily="34" charset="0"/>
              </a:rPr>
              <a:t>Matt. 19:10f</a:t>
            </a:r>
          </a:p>
        </p:txBody>
      </p:sp>
    </p:spTree>
    <p:extLst>
      <p:ext uri="{BB962C8B-B14F-4D97-AF65-F5344CB8AC3E}">
        <p14:creationId xmlns:p14="http://schemas.microsoft.com/office/powerpoint/2010/main" val="133266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4AC20F-3D7E-EADF-842C-81CAA68811C2}"/>
              </a:ext>
            </a:extLst>
          </p:cNvPr>
          <p:cNvSpPr txBox="1"/>
          <p:nvPr/>
        </p:nvSpPr>
        <p:spPr>
          <a:xfrm>
            <a:off x="589928" y="392244"/>
            <a:ext cx="8002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>
                <a:latin typeface="Gadugi" panose="020B0502040204020203" pitchFamily="34" charset="0"/>
                <a:ea typeface="Gadugi" panose="020B0502040204020203" pitchFamily="34" charset="0"/>
              </a:rPr>
              <a:t>So what is MY responsibility?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24FBC9-2571-05BA-1C94-83603514CCEE}"/>
              </a:ext>
            </a:extLst>
          </p:cNvPr>
          <p:cNvSpPr txBox="1"/>
          <p:nvPr/>
        </p:nvSpPr>
        <p:spPr>
          <a:xfrm>
            <a:off x="589928" y="1264273"/>
            <a:ext cx="829372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u="sng" dirty="0">
                <a:latin typeface="Gadugi" panose="020B0502040204020203" pitchFamily="34" charset="0"/>
                <a:ea typeface="Gadugi" panose="020B0502040204020203" pitchFamily="34" charset="0"/>
              </a:rPr>
              <a:t>1 Corinthians 7:32-35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4000" i="1" dirty="0">
                <a:latin typeface="Gadugi" panose="020B0502040204020203" pitchFamily="34" charset="0"/>
                <a:ea typeface="Gadugi" panose="020B0502040204020203" pitchFamily="34" charset="0"/>
              </a:rPr>
              <a:t>[The single man] </a:t>
            </a:r>
            <a:r>
              <a:rPr lang="en-US" sz="4000" b="1" i="1" dirty="0">
                <a:latin typeface="Gadugi" panose="020B0502040204020203" pitchFamily="34" charset="0"/>
                <a:ea typeface="Gadugi" panose="020B0502040204020203" pitchFamily="34" charset="0"/>
              </a:rPr>
              <a:t>cares for the things of the Lord-how he may please the Lord. </a:t>
            </a:r>
            <a:r>
              <a:rPr lang="en-US" sz="4000" i="1" dirty="0">
                <a:latin typeface="Gadugi" panose="020B0502040204020203" pitchFamily="34" charset="0"/>
                <a:ea typeface="Gadugi" panose="020B0502040204020203" pitchFamily="34" charset="0"/>
              </a:rPr>
              <a:t> …The unmarried woman </a:t>
            </a:r>
            <a:r>
              <a:rPr lang="en-US" sz="4000" b="1" i="1" dirty="0">
                <a:latin typeface="Gadugi" panose="020B0502040204020203" pitchFamily="34" charset="0"/>
                <a:ea typeface="Gadugi" panose="020B0502040204020203" pitchFamily="34" charset="0"/>
              </a:rPr>
              <a:t>cares about the things of the Lord, that she may be holy both in body and in spirit</a:t>
            </a:r>
            <a:r>
              <a:rPr lang="en-US" sz="4000" i="1" dirty="0">
                <a:latin typeface="Gadugi" panose="020B0502040204020203" pitchFamily="34" charset="0"/>
                <a:ea typeface="Gadugi" panose="020B0502040204020203" pitchFamily="34" charset="0"/>
              </a:rPr>
              <a:t>… [they] </a:t>
            </a:r>
            <a:r>
              <a:rPr lang="en-US" sz="4000" b="1" i="1" dirty="0">
                <a:latin typeface="Gadugi" panose="020B0502040204020203" pitchFamily="34" charset="0"/>
                <a:ea typeface="Gadugi" panose="020B0502040204020203" pitchFamily="34" charset="0"/>
              </a:rPr>
              <a:t>serve the Lord without distraction.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AE3CE04-9424-DDD5-04C5-2B43C3A38BA5}"/>
              </a:ext>
            </a:extLst>
          </p:cNvPr>
          <p:cNvGrpSpPr/>
          <p:nvPr/>
        </p:nvGrpSpPr>
        <p:grpSpPr>
          <a:xfrm>
            <a:off x="1659328" y="937905"/>
            <a:ext cx="5901601" cy="4880465"/>
            <a:chOff x="1807003" y="1011743"/>
            <a:chExt cx="5901601" cy="4880465"/>
          </a:xfrm>
        </p:grpSpPr>
        <p:sp>
          <p:nvSpPr>
            <p:cNvPr id="3" name="Rectangle: Folded Corner 2">
              <a:extLst>
                <a:ext uri="{FF2B5EF4-FFF2-40B4-BE49-F238E27FC236}">
                  <a16:creationId xmlns:a16="http://schemas.microsoft.com/office/drawing/2014/main" id="{E6D4B81A-42E5-3995-B87A-E17D7FC16B73}"/>
                </a:ext>
              </a:extLst>
            </p:cNvPr>
            <p:cNvSpPr/>
            <p:nvPr/>
          </p:nvSpPr>
          <p:spPr>
            <a:xfrm>
              <a:off x="1807003" y="1011743"/>
              <a:ext cx="5901601" cy="4880465"/>
            </a:xfrm>
            <a:prstGeom prst="foldedCorner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8C54768-D646-8692-0767-78A55650EB25}"/>
                </a:ext>
              </a:extLst>
            </p:cNvPr>
            <p:cNvSpPr txBox="1"/>
            <p:nvPr/>
          </p:nvSpPr>
          <p:spPr>
            <a:xfrm>
              <a:off x="2219654" y="1161685"/>
              <a:ext cx="5296974" cy="4401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4000" b="1" dirty="0"/>
                <a:t>Married?</a:t>
              </a:r>
              <a:r>
                <a:rPr lang="en-US" sz="4000" dirty="0"/>
                <a:t> Use it to serve and bless others here.</a:t>
              </a:r>
            </a:p>
            <a:p>
              <a:pPr algn="l"/>
              <a:endParaRPr lang="en-US" sz="4000" dirty="0"/>
            </a:p>
            <a:p>
              <a:pPr algn="l"/>
              <a:r>
                <a:rPr lang="en-US" sz="4000" b="1" dirty="0"/>
                <a:t>Single?</a:t>
              </a:r>
              <a:r>
                <a:rPr lang="en-US" sz="4000" dirty="0"/>
                <a:t>  Serve the Lord fully without distraction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23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1</cp:revision>
  <dcterms:created xsi:type="dcterms:W3CDTF">2026-09-06T10:45:25Z</dcterms:created>
  <dcterms:modified xsi:type="dcterms:W3CDTF">2026-09-06T12:25:22Z</dcterms:modified>
</cp:coreProperties>
</file>